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2" r:id="rId7"/>
  </p:sldMasterIdLst>
  <p:sldIdLst>
    <p:sldId id="258" r:id="rId8"/>
    <p:sldId id="259" r:id="rId9"/>
    <p:sldId id="260" r:id="rId10"/>
    <p:sldId id="262" r:id="rId11"/>
    <p:sldId id="261" r:id="rId12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83BCFC-5537-83F4-B579-677AF1FAD631}" v="69" dt="2024-10-14T14:57:11.928"/>
    <p1510:client id="{9F8F4ED9-0DAB-7D7A-200F-86707A21BF9F}" v="7" dt="2024-10-14T11:17:45.501"/>
    <p1510:client id="{A3E51C15-0AFD-D855-D0DD-812DB9D54D55}" v="10" dt="2024-10-14T08:40:35.894"/>
    <p1510:client id="{C0A2B695-3F65-445D-2818-9155D44740AA}" v="18" dt="2024-10-14T10:28:54.180"/>
    <p1510:client id="{CB1F09F2-D22D-B889-3188-02A3A3D38386}" v="12" dt="2024-10-14T15:16:01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/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B796776-E13E-EE70-1024-61D0E548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3A33BDE-5827-B978-8782-68D8565E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447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84C69AE-3299-1F59-997F-1709C1DD7A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DA0CF7-60D6-4B86-6F50-ECF55C6DB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96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AAD9ED-75F1-0289-7EF5-74AB2DFDD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C05C5-F63A-53B8-E6BB-6E73E6E7490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59AFEE7-E5E4-8C50-6361-BB9205652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9712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7684-9640-7B9F-691F-3B5A2666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FF9C-C20C-490B-6F06-81BD2D8FB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69EF0-726B-80A7-9DCD-6896F352D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901CD-B4D9-4C0A-A8C1-D42233A2E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05A26A-1F4A-80E3-3CF1-B5AF98EE4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85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C3EAE96-DCE0-88A1-D4B1-3E38DC198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9" name="CuadroTexto 3">
            <a:extLst>
              <a:ext uri="{FF2B5EF4-FFF2-40B4-BE49-F238E27FC236}">
                <a16:creationId xmlns:a16="http://schemas.microsoft.com/office/drawing/2014/main" id="{002E4A1E-1EB0-0593-1C8D-3884AC9BB310}"/>
              </a:ext>
            </a:extLst>
          </p:cNvPr>
          <p:cNvSpPr txBox="1"/>
          <p:nvPr userDrawn="1"/>
        </p:nvSpPr>
        <p:spPr>
          <a:xfrm>
            <a:off x="3824879" y="4572080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37578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8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AD252D8-47A9-4F50-0A77-F7F2B5C7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54E0E61-AEC0-9130-9970-54CD0B1FE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35933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1E8E-B63B-2812-4914-7B39E38C7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65A07-4D49-E8EF-40E0-498B3F03B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4CE9B65-7C16-AD40-4E8F-376EFB31D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CEF2646-4A29-9DC6-94A1-9C78C840C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713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CBA443-1DB4-591B-10FB-89F19A331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884739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F71B37-838A-25F4-2891-96F126B3BD4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31085" y="1285432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F64250E-B7FE-5C77-8772-835E1D3B0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085" y="2260315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93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51E2-0AA8-B538-88F2-E8FEE737F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Comparison Slide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FE506-04E4-4D79-51C0-DE1A5396B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EB5BD-B42E-8768-14F6-DA6AD364E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B263CD-AEDB-2834-CF69-D950F370B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0949F-23D7-43BC-86B5-A59EEC23A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4310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3637AC-ADC8-93B9-85DF-F33A35518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BA7D7FA-A6C1-15E9-248F-222403659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45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BD8F-B49C-E9AF-967A-FE2625C117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10" name="CuadroTexto 3">
            <a:extLst>
              <a:ext uri="{FF2B5EF4-FFF2-40B4-BE49-F238E27FC236}">
                <a16:creationId xmlns:a16="http://schemas.microsoft.com/office/drawing/2014/main" id="{9CC6D77E-AF65-470D-B774-7812FAD3C4A3}"/>
              </a:ext>
            </a:extLst>
          </p:cNvPr>
          <p:cNvSpPr txBox="1"/>
          <p:nvPr userDrawn="1"/>
        </p:nvSpPr>
        <p:spPr>
          <a:xfrm>
            <a:off x="3824879" y="5024143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1516502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21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ge to Edge Photo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3ED7F9-AC2F-AB90-E59E-6D3DCE7D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078" y="1013439"/>
            <a:ext cx="4274474" cy="1600200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6C12E21-29DC-AD1F-41A5-AE890AAD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90053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4530C31-AD13-5759-E472-94A0E4916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8078" y="2941814"/>
            <a:ext cx="4274474" cy="2667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06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590D3C-988E-2567-60EB-0A4602CD3C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0E4EEFA-0995-9CCD-6D7F-70B9EBD4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91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CD4D1A9-9F6B-C561-7AC4-05C86FF1A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7FCF368-AB64-5FEB-A4ED-1837EE8E80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33C1AC0-3A73-603A-A859-24A89A5E3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512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452C-9105-195E-DD50-B85571BF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CA40B-4ECB-51F3-7BA4-D0C43996D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CB4D9-3A4B-1F8B-5219-5EE058F87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03604-72C3-D5CE-C09C-E05C72BFC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53E66-3D7A-FC9C-DAAB-7750C4812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to edit Master text styles</a:t>
            </a:r>
          </a:p>
          <a:p>
            <a:pPr lvl="0"/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20831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BC293F6-E8B6-92CA-8DD3-F46267F22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564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8" name="CuadroTexto 3">
            <a:extLst>
              <a:ext uri="{FF2B5EF4-FFF2-40B4-BE49-F238E27FC236}">
                <a16:creationId xmlns:a16="http://schemas.microsoft.com/office/drawing/2014/main" id="{85E8BFE3-BE3F-06D0-2E51-B1A3E835A55D}"/>
              </a:ext>
            </a:extLst>
          </p:cNvPr>
          <p:cNvSpPr txBox="1"/>
          <p:nvPr userDrawn="1"/>
        </p:nvSpPr>
        <p:spPr>
          <a:xfrm>
            <a:off x="3958443" y="4346049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58393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12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CC09337-932E-DF18-5552-8A10A7DD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165C1A-53B3-D986-E0E9-DDD54523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226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3C0AB1-DC1A-370D-2DBC-7F636C925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4AFEC8-D7E6-FB46-B2C8-3E1FF518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06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5E43E974-FF92-2065-59B5-7198AC9AFE0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1" y="0"/>
            <a:ext cx="12475533" cy="7017488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AAFC96D-DE28-DCBB-6A7D-6E7FC08F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#1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803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7" r:id="rId3"/>
    <p:sldLayoutId id="2147483652" r:id="rId4"/>
    <p:sldLayoutId id="2147483653" r:id="rId5"/>
    <p:sldLayoutId id="2147483658" r:id="rId6"/>
    <p:sldLayoutId id="2147483659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C6C007C7-A317-B3BD-4F67-1F0F9741F8A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256854"/>
            <a:ext cx="12192000" cy="6858000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8A9C213-3E26-B848-BF1A-9E6EC69B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#2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9331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70" r:id="rId4"/>
    <p:sldLayoutId id="2147483665" r:id="rId5"/>
    <p:sldLayoutId id="2147483671" r:id="rId6"/>
    <p:sldLayoutId id="2147483681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ack and blue rectangle&#10;&#10;Description automatically generated">
            <a:extLst>
              <a:ext uri="{FF2B5EF4-FFF2-40B4-BE49-F238E27FC236}">
                <a16:creationId xmlns:a16="http://schemas.microsoft.com/office/drawing/2014/main" id="{9E8A25AD-8EE8-C80F-37B6-E5BC4C2CBA5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3019" y="-127590"/>
            <a:ext cx="12195019" cy="699622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CF8C2-75E9-6016-486F-1EAB5024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#3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3081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5" r:id="rId3"/>
    <p:sldLayoutId id="2147483676" r:id="rId4"/>
    <p:sldLayoutId id="2147483679" r:id="rId5"/>
    <p:sldLayoutId id="2147483677" r:id="rId6"/>
    <p:sldLayoutId id="214748367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1F7C8-B977-11A8-F895-8D99CAC0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Photography Slides</a:t>
            </a:r>
            <a:endParaRPr lang="en-FR"/>
          </a:p>
        </p:txBody>
      </p:sp>
      <p:pic>
        <p:nvPicPr>
          <p:cNvPr id="11" name="Picture 10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D4FDA4F3-78CD-1AB6-C649-9A0EF319DC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ings.wmo.int/RA-6-19/_layouts/15/WopiFrame.aspx?sourcedoc=%7bC010DACE-D462-44E1-9638-B73F0DF3D916%7d&amp;file=RA-VI-19(I)-d01-2-ADOPTION-OF-THE-AGENDA-AND-METHODS-OF-WORK-draft1_en.docx&amp;action=default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245CB-8405-A558-B8C4-124E103C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058"/>
            <a:ext cx="10515600" cy="3309089"/>
          </a:xfrm>
        </p:spPr>
        <p:txBody>
          <a:bodyPr>
            <a:normAutofit/>
          </a:bodyPr>
          <a:lstStyle/>
          <a:p>
            <a:r>
              <a:rPr lang="fr-FR"/>
              <a:t>Doc. 1.2</a:t>
            </a:r>
            <a:r>
              <a:rPr lang="fr-CH"/>
              <a:t>: Adoption of the Agenda and </a:t>
            </a:r>
            <a:r>
              <a:rPr lang="fr-CH" err="1"/>
              <a:t>Methods</a:t>
            </a:r>
            <a:r>
              <a:rPr lang="fr-CH"/>
              <a:t> of </a:t>
            </a:r>
            <a:r>
              <a:rPr lang="fr-CH" err="1"/>
              <a:t>Work</a:t>
            </a:r>
            <a:r>
              <a:rPr lang="fr-CH"/>
              <a:t> for the Online Session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A461C0-B484-BE73-47E2-F201D60B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88" y="3429000"/>
            <a:ext cx="10515600" cy="1921765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fr-CH"/>
              <a:t>WMO RA VI </a:t>
            </a:r>
            <a:r>
              <a:rPr lang="fr-CH" err="1"/>
              <a:t>Nineteenth</a:t>
            </a:r>
            <a:r>
              <a:rPr lang="fr-CH"/>
              <a:t> Session (Phase</a:t>
            </a:r>
            <a:r>
              <a:rPr lang="fr-FR"/>
              <a:t> I)</a:t>
            </a:r>
          </a:p>
        </p:txBody>
      </p:sp>
    </p:spTree>
    <p:extLst>
      <p:ext uri="{BB962C8B-B14F-4D97-AF65-F5344CB8AC3E}">
        <p14:creationId xmlns:p14="http://schemas.microsoft.com/office/powerpoint/2010/main" val="382367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E620F-D4BE-FD37-EFB2-9D45E1CC2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6340"/>
            <a:ext cx="9144000" cy="685172"/>
          </a:xfrm>
        </p:spPr>
        <p:txBody>
          <a:bodyPr/>
          <a:lstStyle/>
          <a:p>
            <a:r>
              <a:rPr lang="fr-FR"/>
              <a:t>Justification and background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9FCCC0-BD95-922F-DF29-57252611C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4331" y="1222845"/>
            <a:ext cx="10310949" cy="4942823"/>
          </a:xfrm>
        </p:spPr>
        <p:txBody>
          <a:bodyPr/>
          <a:lstStyle/>
          <a:p>
            <a:r>
              <a:rPr lang="fr-FR" b="1"/>
              <a:t>Four-</a:t>
            </a:r>
            <a:r>
              <a:rPr lang="fr-FR" b="1" err="1"/>
              <a:t>Year</a:t>
            </a:r>
            <a:r>
              <a:rPr lang="fr-FR" b="1"/>
              <a:t> Cycle</a:t>
            </a:r>
            <a:r>
              <a:rPr lang="fr-FR"/>
              <a:t>: RA VI sessions are </a:t>
            </a:r>
            <a:r>
              <a:rPr lang="fr-FR" err="1"/>
              <a:t>held</a:t>
            </a:r>
            <a:r>
              <a:rPr lang="fr-FR"/>
              <a:t> </a:t>
            </a:r>
            <a:r>
              <a:rPr lang="fr-FR" err="1"/>
              <a:t>every</a:t>
            </a:r>
            <a:r>
              <a:rPr lang="fr-FR"/>
              <a:t> four </a:t>
            </a:r>
            <a:r>
              <a:rPr lang="fr-FR" err="1"/>
              <a:t>years</a:t>
            </a:r>
            <a:r>
              <a:rPr lang="fr-FR"/>
              <a:t> to </a:t>
            </a:r>
            <a:r>
              <a:rPr lang="fr-FR" err="1"/>
              <a:t>address</a:t>
            </a:r>
            <a:r>
              <a:rPr lang="fr-FR"/>
              <a:t> </a:t>
            </a:r>
            <a:r>
              <a:rPr lang="fr-FR" err="1"/>
              <a:t>strategic</a:t>
            </a:r>
            <a:r>
              <a:rPr lang="fr-FR"/>
              <a:t> and </a:t>
            </a:r>
            <a:r>
              <a:rPr lang="fr-FR" err="1"/>
              <a:t>technical</a:t>
            </a:r>
            <a:r>
              <a:rPr lang="fr-FR"/>
              <a:t> </a:t>
            </a:r>
            <a:r>
              <a:rPr lang="fr-FR" err="1"/>
              <a:t>priorities</a:t>
            </a:r>
            <a:r>
              <a:rPr lang="fr-FR"/>
              <a:t>.
</a:t>
            </a:r>
            <a:r>
              <a:rPr lang="fr-FR" b="1" err="1"/>
              <a:t>Two</a:t>
            </a:r>
            <a:r>
              <a:rPr lang="fr-FR" b="1"/>
              <a:t>-Phase </a:t>
            </a:r>
            <a:r>
              <a:rPr lang="fr-FR" b="1" err="1"/>
              <a:t>Approach</a:t>
            </a:r>
            <a:r>
              <a:rPr lang="fr-FR"/>
              <a:t>: As part of WMO </a:t>
            </a:r>
            <a:r>
              <a:rPr lang="fr-FR" err="1"/>
              <a:t>reforms</a:t>
            </a:r>
            <a:r>
              <a:rPr lang="fr-FR"/>
              <a:t>, RA VI-19 </a:t>
            </a:r>
            <a:r>
              <a:rPr lang="fr-FR" err="1"/>
              <a:t>follows</a:t>
            </a:r>
            <a:r>
              <a:rPr lang="fr-FR"/>
              <a:t> the </a:t>
            </a:r>
            <a:r>
              <a:rPr lang="fr-FR" err="1"/>
              <a:t>two</a:t>
            </a:r>
            <a:r>
              <a:rPr lang="fr-FR"/>
              <a:t>-phase structure </a:t>
            </a:r>
            <a:r>
              <a:rPr lang="fr-FR" err="1"/>
              <a:t>initiated</a:t>
            </a:r>
            <a:r>
              <a:rPr lang="fr-FR"/>
              <a:t> in RA VI-18.
</a:t>
            </a:r>
            <a:r>
              <a:rPr lang="fr-FR" b="1"/>
              <a:t>Online Phase I</a:t>
            </a:r>
            <a:r>
              <a:rPr lang="fr-FR"/>
              <a:t>: The first phase</a:t>
            </a:r>
            <a:r>
              <a:rPr lang="en-GB"/>
              <a:t>, with focus on scientific and technical matters,</a:t>
            </a:r>
            <a:r>
              <a:rPr lang="fr-FR"/>
              <a:t> </a:t>
            </a:r>
            <a:r>
              <a:rPr lang="fr-FR" err="1"/>
              <a:t>will</a:t>
            </a:r>
            <a:r>
              <a:rPr lang="fr-FR"/>
              <a:t> </a:t>
            </a:r>
            <a:r>
              <a:rPr lang="fr-FR" err="1"/>
              <a:t>be</a:t>
            </a:r>
            <a:r>
              <a:rPr lang="fr-FR"/>
              <a:t> </a:t>
            </a:r>
            <a:r>
              <a:rPr lang="fr-FR" err="1"/>
              <a:t>conducted</a:t>
            </a:r>
            <a:r>
              <a:rPr lang="fr-FR"/>
              <a:t> online on 15-16 </a:t>
            </a:r>
            <a:r>
              <a:rPr lang="fr-FR" err="1"/>
              <a:t>October</a:t>
            </a:r>
            <a:r>
              <a:rPr lang="fr-FR"/>
              <a:t> 2024, </a:t>
            </a:r>
            <a:r>
              <a:rPr lang="fr-FR" err="1"/>
              <a:t>from</a:t>
            </a:r>
            <a:r>
              <a:rPr lang="fr-FR"/>
              <a:t> 1 PM to 4 PM Geneva time.</a:t>
            </a:r>
            <a:r>
              <a:rPr lang="en-GB"/>
              <a:t> </a:t>
            </a:r>
          </a:p>
          <a:p>
            <a:r>
              <a:rPr lang="en-GB" b="1"/>
              <a:t>In-Person Phase II</a:t>
            </a:r>
            <a:r>
              <a:rPr lang="en-GB"/>
              <a:t>, planned for October 2026, with focus on strategic matters, including elections.</a:t>
            </a:r>
          </a:p>
          <a:p>
            <a:r>
              <a:rPr lang="en-GB" b="1"/>
              <a:t>Agenda: </a:t>
            </a:r>
            <a:r>
              <a:rPr lang="en-US"/>
              <a:t>Aligned with WMO General Regulation 136 and includes items agreed by the RA VI Management Group, focusing on key WMO and RA VI initiatives.</a:t>
            </a:r>
            <a:endParaRPr lang="fr-FR"/>
          </a:p>
          <a:p>
            <a:endParaRPr lang="fr-FR"/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70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7155F-8139-023E-F1AC-1CAE550D2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363"/>
            <a:ext cx="9144000" cy="685172"/>
          </a:xfrm>
        </p:spPr>
        <p:txBody>
          <a:bodyPr/>
          <a:lstStyle/>
          <a:p>
            <a:r>
              <a:rPr lang="fr-FR">
                <a:hlinkClick r:id="rId2"/>
              </a:rPr>
              <a:t>Document Content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AB51AC-DA3F-05D9-8721-71F82A57E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369506"/>
            <a:ext cx="10487890" cy="4349199"/>
          </a:xfrm>
        </p:spPr>
        <p:txBody>
          <a:bodyPr lIns="91440" tIns="45720" rIns="91440" bIns="45720" anchor="t"/>
          <a:lstStyle/>
          <a:p>
            <a:r>
              <a:rPr lang="fr-FR" dirty="0">
                <a:latin typeface="Arial"/>
                <a:cs typeface="Arial"/>
              </a:rPr>
              <a:t>Key Components of the</a:t>
            </a:r>
            <a:r>
              <a:rPr lang="fr-FR" b="1" dirty="0">
                <a:latin typeface="Arial"/>
                <a:cs typeface="Arial"/>
              </a:rPr>
              <a:t> </a:t>
            </a:r>
            <a:r>
              <a:rPr lang="fr-FR" dirty="0">
                <a:latin typeface="Arial"/>
                <a:cs typeface="Arial"/>
              </a:rPr>
              <a:t>Draft </a:t>
            </a:r>
            <a:r>
              <a:rPr lang="fr-FR" dirty="0" err="1">
                <a:latin typeface="Arial"/>
                <a:cs typeface="Arial"/>
              </a:rPr>
              <a:t>Decision</a:t>
            </a:r>
            <a:r>
              <a:rPr lang="fr-FR" dirty="0">
                <a:latin typeface="Arial"/>
                <a:cs typeface="Arial"/>
              </a:rPr>
              <a:t> 1.2/1 (RA VI-19(I))</a:t>
            </a:r>
            <a:r>
              <a:rPr lang="fr-FR" b="1" dirty="0">
                <a:latin typeface="Arial"/>
                <a:cs typeface="Arial"/>
              </a:rPr>
              <a:t>:</a:t>
            </a:r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b="1" dirty="0">
                <a:latin typeface="Arial"/>
                <a:cs typeface="Arial"/>
              </a:rPr>
              <a:t>Draft General </a:t>
            </a:r>
            <a:r>
              <a:rPr lang="fr-FR" b="1" dirty="0" err="1">
                <a:latin typeface="Arial"/>
                <a:cs typeface="Arial"/>
              </a:rPr>
              <a:t>Summary</a:t>
            </a:r>
            <a:r>
              <a:rPr lang="fr-FR" b="1" dirty="0">
                <a:latin typeface="Arial"/>
                <a:cs typeface="Arial"/>
              </a:rPr>
              <a:t> of the Work of the Session: </a:t>
            </a:r>
            <a:r>
              <a:rPr lang="fr-FR" dirty="0">
                <a:latin typeface="Arial"/>
                <a:cs typeface="Arial"/>
              </a:rPr>
              <a:t>A </a:t>
            </a:r>
            <a:r>
              <a:rPr lang="fr-FR" dirty="0" err="1">
                <a:latin typeface="Arial"/>
                <a:cs typeface="Arial"/>
              </a:rPr>
              <a:t>comprehensive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summary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capturing</a:t>
            </a:r>
            <a:r>
              <a:rPr lang="fr-FR" dirty="0">
                <a:latin typeface="Arial"/>
                <a:cs typeface="Arial"/>
              </a:rPr>
              <a:t> the key </a:t>
            </a:r>
            <a:r>
              <a:rPr lang="fr-FR" dirty="0" err="1">
                <a:latin typeface="Arial"/>
                <a:cs typeface="Arial"/>
              </a:rPr>
              <a:t>outcomes</a:t>
            </a:r>
            <a:r>
              <a:rPr lang="fr-FR" dirty="0">
                <a:latin typeface="Arial"/>
                <a:cs typeface="Arial"/>
              </a:rPr>
              <a:t>, discussions, and </a:t>
            </a:r>
            <a:r>
              <a:rPr lang="fr-FR" dirty="0" err="1">
                <a:latin typeface="Arial"/>
                <a:cs typeface="Arial"/>
              </a:rPr>
              <a:t>decisions</a:t>
            </a:r>
            <a:r>
              <a:rPr lang="fr-FR" dirty="0">
                <a:latin typeface="Arial"/>
                <a:cs typeface="Arial"/>
              </a:rPr>
              <a:t> made </a:t>
            </a:r>
            <a:r>
              <a:rPr lang="fr-FR" dirty="0" err="1">
                <a:latin typeface="Arial"/>
                <a:cs typeface="Arial"/>
              </a:rPr>
              <a:t>during</a:t>
            </a:r>
            <a:r>
              <a:rPr lang="fr-FR" dirty="0">
                <a:latin typeface="Arial"/>
                <a:cs typeface="Arial"/>
              </a:rPr>
              <a:t> the session.</a:t>
            </a:r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b="1" dirty="0">
                <a:latin typeface="Arial"/>
                <a:cs typeface="Arial"/>
              </a:rPr>
              <a:t>Appendix to Draft </a:t>
            </a:r>
            <a:r>
              <a:rPr lang="fr-FR" b="1" dirty="0" err="1">
                <a:latin typeface="Arial"/>
                <a:cs typeface="Arial"/>
              </a:rPr>
              <a:t>Decision</a:t>
            </a:r>
            <a:r>
              <a:rPr lang="fr-FR" b="1" dirty="0">
                <a:latin typeface="Arial"/>
                <a:cs typeface="Arial"/>
              </a:rPr>
              <a:t> 1.2/1 (RA VI-19(I)): </a:t>
            </a:r>
            <a:r>
              <a:rPr lang="fr-FR" b="1" dirty="0" err="1">
                <a:latin typeface="Arial"/>
                <a:cs typeface="Arial"/>
              </a:rPr>
              <a:t>Provisional</a:t>
            </a:r>
            <a:r>
              <a:rPr lang="fr-FR" b="1" dirty="0">
                <a:latin typeface="Arial"/>
                <a:cs typeface="Arial"/>
              </a:rPr>
              <a:t> Agenda</a:t>
            </a:r>
            <a:r>
              <a:rPr lang="fr-FR" dirty="0">
                <a:latin typeface="Arial"/>
                <a:cs typeface="Arial"/>
              </a:rPr>
              <a:t>: An </a:t>
            </a:r>
            <a:r>
              <a:rPr lang="fr-FR" dirty="0" err="1">
                <a:latin typeface="Arial"/>
                <a:cs typeface="Arial"/>
              </a:rPr>
              <a:t>outline</a:t>
            </a:r>
            <a:r>
              <a:rPr lang="fr-FR" dirty="0">
                <a:latin typeface="Arial"/>
                <a:cs typeface="Arial"/>
              </a:rPr>
              <a:t> of the key topics and issues to </a:t>
            </a:r>
            <a:r>
              <a:rPr lang="fr-FR" dirty="0" err="1">
                <a:latin typeface="Arial"/>
                <a:cs typeface="Arial"/>
              </a:rPr>
              <a:t>be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addressed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throughout</a:t>
            </a:r>
            <a:r>
              <a:rPr lang="fr-FR" dirty="0">
                <a:latin typeface="Arial"/>
                <a:cs typeface="Arial"/>
              </a:rPr>
              <a:t> the session, </a:t>
            </a:r>
            <a:r>
              <a:rPr lang="fr-FR" dirty="0" err="1">
                <a:latin typeface="Arial"/>
                <a:cs typeface="Arial"/>
              </a:rPr>
              <a:t>ensuring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structured</a:t>
            </a:r>
            <a:r>
              <a:rPr lang="fr-FR" dirty="0">
                <a:latin typeface="Arial"/>
                <a:cs typeface="Arial"/>
              </a:rPr>
              <a:t> and efficient </a:t>
            </a:r>
            <a:r>
              <a:rPr lang="fr-FR" dirty="0" err="1">
                <a:latin typeface="Arial"/>
                <a:cs typeface="Arial"/>
              </a:rPr>
              <a:t>progress</a:t>
            </a:r>
            <a:r>
              <a:rPr lang="fr-FR" dirty="0">
                <a:latin typeface="Arial"/>
                <a:cs typeface="Arial"/>
              </a:rPr>
              <a:t>.</a:t>
            </a:r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b="1" dirty="0">
                <a:latin typeface="Arial"/>
                <a:cs typeface="Arial"/>
              </a:rPr>
              <a:t>Annex to Draft </a:t>
            </a:r>
            <a:r>
              <a:rPr lang="fr-FR" b="1" dirty="0" err="1">
                <a:latin typeface="Arial"/>
                <a:cs typeface="Arial"/>
              </a:rPr>
              <a:t>Decision</a:t>
            </a:r>
            <a:r>
              <a:rPr lang="fr-FR" b="1" dirty="0">
                <a:latin typeface="Arial"/>
                <a:cs typeface="Arial"/>
              </a:rPr>
              <a:t> 1.2/1 (RA VI-19(I)): Methods of Work for the Online Session</a:t>
            </a:r>
            <a:r>
              <a:rPr lang="fr-FR" dirty="0">
                <a:latin typeface="Arial"/>
                <a:cs typeface="Arial"/>
              </a:rPr>
              <a:t>: Guidelines and </a:t>
            </a:r>
            <a:r>
              <a:rPr lang="fr-FR" dirty="0" err="1">
                <a:latin typeface="Arial"/>
                <a:cs typeface="Arial"/>
              </a:rPr>
              <a:t>procedures</a:t>
            </a:r>
            <a:r>
              <a:rPr lang="fr-FR" dirty="0">
                <a:latin typeface="Arial"/>
                <a:cs typeface="Arial"/>
              </a:rPr>
              <a:t> to </a:t>
            </a:r>
            <a:r>
              <a:rPr lang="fr-FR" dirty="0" err="1">
                <a:latin typeface="Arial"/>
                <a:cs typeface="Arial"/>
              </a:rPr>
              <a:t>ensure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smooth</a:t>
            </a:r>
            <a:r>
              <a:rPr lang="fr-FR" dirty="0">
                <a:latin typeface="Arial"/>
                <a:cs typeface="Arial"/>
              </a:rPr>
              <a:t> and effective </a:t>
            </a:r>
            <a:r>
              <a:rPr lang="fr-FR" dirty="0" err="1">
                <a:latin typeface="Arial"/>
                <a:cs typeface="Arial"/>
              </a:rPr>
              <a:t>virtual</a:t>
            </a:r>
            <a:r>
              <a:rPr lang="fr-FR" dirty="0">
                <a:latin typeface="Arial"/>
                <a:cs typeface="Arial"/>
              </a:rPr>
              <a:t> session management, </a:t>
            </a:r>
            <a:r>
              <a:rPr lang="fr-FR" dirty="0" err="1">
                <a:latin typeface="Arial"/>
                <a:cs typeface="Arial"/>
              </a:rPr>
              <a:t>including</a:t>
            </a:r>
            <a:r>
              <a:rPr lang="fr-FR" dirty="0">
                <a:latin typeface="Arial"/>
                <a:cs typeface="Arial"/>
              </a:rPr>
              <a:t> participation, and documentation.</a:t>
            </a:r>
            <a:endParaRPr lang="fr-FR"/>
          </a:p>
          <a:p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20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paper with black text&#10;&#10;Description automatically generated">
            <a:extLst>
              <a:ext uri="{FF2B5EF4-FFF2-40B4-BE49-F238E27FC236}">
                <a16:creationId xmlns:a16="http://schemas.microsoft.com/office/drawing/2014/main" id="{876C7801-57A8-E6CA-B8BD-C48E263D1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674" y="0"/>
            <a:ext cx="6829215" cy="686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49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C7B2ED-8C7A-AEBF-F86C-BC5DBFD63C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Action </a:t>
            </a:r>
            <a:r>
              <a:rPr lang="fr-FR" err="1"/>
              <a:t>Required</a:t>
            </a:r>
            <a:r>
              <a:rPr lang="fr-FR"/>
              <a:t> </a:t>
            </a:r>
            <a:r>
              <a:rPr lang="fr-FR" err="1"/>
              <a:t>from</a:t>
            </a:r>
            <a:r>
              <a:rPr lang="fr-FR"/>
              <a:t> RA VI-19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DCA9AB-01E4-279C-8992-260B91E2A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656618" cy="3226981"/>
          </a:xfrm>
        </p:spPr>
        <p:txBody>
          <a:bodyPr lIns="91440" tIns="45720" rIns="91440" bIns="45720" anchor="t"/>
          <a:lstStyle/>
          <a:p>
            <a:r>
              <a:rPr lang="fr-FR" dirty="0" err="1">
                <a:latin typeface="Arial"/>
                <a:cs typeface="Arial"/>
              </a:rPr>
              <a:t>Adopt</a:t>
            </a:r>
            <a:r>
              <a:rPr lang="fr-FR" dirty="0">
                <a:latin typeface="Arial"/>
                <a:cs typeface="Arial"/>
              </a:rPr>
              <a:t> the </a:t>
            </a:r>
            <a:r>
              <a:rPr lang="fr-FR" dirty="0" err="1">
                <a:latin typeface="Arial"/>
                <a:cs typeface="Arial"/>
              </a:rPr>
              <a:t>overall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err="1">
                <a:latin typeface="Arial"/>
                <a:cs typeface="Arial"/>
              </a:rPr>
              <a:t>summary</a:t>
            </a:r>
            <a:r>
              <a:rPr lang="fr-FR" dirty="0">
                <a:latin typeface="Arial"/>
                <a:cs typeface="Arial"/>
              </a:rPr>
              <a:t>, </a:t>
            </a:r>
            <a:r>
              <a:rPr lang="fr-FR" dirty="0" err="1">
                <a:latin typeface="Arial"/>
                <a:cs typeface="Arial"/>
              </a:rPr>
              <a:t>capturing</a:t>
            </a:r>
            <a:r>
              <a:rPr lang="fr-FR" dirty="0">
                <a:latin typeface="Arial"/>
                <a:cs typeface="Arial"/>
              </a:rPr>
              <a:t> key </a:t>
            </a:r>
            <a:r>
              <a:rPr lang="fr-FR" dirty="0" err="1">
                <a:latin typeface="Arial"/>
                <a:cs typeface="Arial"/>
              </a:rPr>
              <a:t>outcomes</a:t>
            </a:r>
            <a:r>
              <a:rPr lang="fr-FR" dirty="0">
                <a:latin typeface="Arial"/>
                <a:cs typeface="Arial"/>
              </a:rPr>
              <a:t> and </a:t>
            </a:r>
            <a:r>
              <a:rPr lang="fr-FR" dirty="0" err="1">
                <a:latin typeface="Arial"/>
                <a:cs typeface="Arial"/>
              </a:rPr>
              <a:t>decisions</a:t>
            </a:r>
            <a:r>
              <a:rPr lang="fr-FR" dirty="0">
                <a:latin typeface="Arial"/>
                <a:cs typeface="Arial"/>
              </a:rPr>
              <a:t> for the record.</a:t>
            </a:r>
            <a:endParaRPr lang="en-US" dirty="0"/>
          </a:p>
          <a:p>
            <a:r>
              <a:rPr lang="fr-FR" dirty="0" err="1">
                <a:latin typeface="Arial"/>
                <a:cs typeface="Arial"/>
              </a:rPr>
              <a:t>Approve</a:t>
            </a:r>
            <a:r>
              <a:rPr lang="fr-FR" dirty="0">
                <a:latin typeface="Arial"/>
                <a:cs typeface="Arial"/>
              </a:rPr>
              <a:t> the </a:t>
            </a:r>
            <a:r>
              <a:rPr lang="fr-FR" dirty="0" err="1">
                <a:latin typeface="Arial"/>
                <a:cs typeface="Arial"/>
              </a:rPr>
              <a:t>proposed</a:t>
            </a:r>
            <a:r>
              <a:rPr lang="fr-FR" dirty="0">
                <a:latin typeface="Arial"/>
                <a:cs typeface="Arial"/>
              </a:rPr>
              <a:t> agenda to guide discussions and </a:t>
            </a:r>
            <a:r>
              <a:rPr lang="fr-FR" dirty="0" err="1">
                <a:latin typeface="Arial"/>
                <a:cs typeface="Arial"/>
              </a:rPr>
              <a:t>ensure</a:t>
            </a:r>
            <a:r>
              <a:rPr lang="fr-FR" dirty="0">
                <a:latin typeface="Arial"/>
                <a:cs typeface="Arial"/>
              </a:rPr>
              <a:t> focus on key </a:t>
            </a:r>
            <a:r>
              <a:rPr lang="fr-FR" dirty="0" err="1">
                <a:latin typeface="Arial"/>
                <a:cs typeface="Arial"/>
              </a:rPr>
              <a:t>priorities</a:t>
            </a:r>
            <a:r>
              <a:rPr lang="fr-FR" dirty="0">
                <a:latin typeface="Arial"/>
                <a:cs typeface="Arial"/>
              </a:rPr>
              <a:t>.</a:t>
            </a:r>
            <a:endParaRPr lang="fr-FR"/>
          </a:p>
          <a:p>
            <a:r>
              <a:rPr lang="fr-FR" dirty="0">
                <a:latin typeface="Arial"/>
                <a:cs typeface="Arial"/>
              </a:rPr>
              <a:t>
</a:t>
            </a:r>
            <a:r>
              <a:rPr lang="fr-FR" dirty="0" err="1">
                <a:latin typeface="Arial"/>
                <a:cs typeface="Arial"/>
              </a:rPr>
              <a:t>Adopt</a:t>
            </a:r>
            <a:r>
              <a:rPr lang="fr-FR" dirty="0">
                <a:latin typeface="Arial"/>
                <a:cs typeface="Arial"/>
              </a:rPr>
              <a:t> the Methods of Work for </a:t>
            </a:r>
            <a:r>
              <a:rPr lang="fr-FR" dirty="0" err="1">
                <a:latin typeface="Arial"/>
                <a:cs typeface="Arial"/>
              </a:rPr>
              <a:t>conducting</a:t>
            </a:r>
            <a:r>
              <a:rPr lang="fr-FR" dirty="0">
                <a:latin typeface="Arial"/>
                <a:cs typeface="Arial"/>
              </a:rPr>
              <a:t> the online session </a:t>
            </a:r>
            <a:r>
              <a:rPr lang="fr-FR" dirty="0" err="1">
                <a:latin typeface="Arial"/>
                <a:cs typeface="Arial"/>
              </a:rPr>
              <a:t>efficiently</a:t>
            </a:r>
            <a:r>
              <a:rPr lang="fr-FR" dirty="0">
                <a:latin typeface="Arial"/>
                <a:cs typeface="Arial"/>
              </a:rPr>
              <a:t> and </a:t>
            </a:r>
            <a:r>
              <a:rPr lang="fr-FR" dirty="0" err="1">
                <a:latin typeface="Arial"/>
                <a:cs typeface="Arial"/>
              </a:rPr>
              <a:t>inclusively</a:t>
            </a:r>
            <a:r>
              <a:rPr lang="fr-FR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272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8030F5DF43114192A5B004B8877C2F" ma:contentTypeVersion="1" ma:contentTypeDescription="Create a new document." ma:contentTypeScope="" ma:versionID="66b92474dcb6f14d162a57c4e546006a">
  <xsd:schema xmlns:xsd="http://www.w3.org/2001/XMLSchema" xmlns:xs="http://www.w3.org/2001/XMLSchema" xmlns:p="http://schemas.microsoft.com/office/2006/metadata/properties" xmlns:ns2="d34343af-28c4-4431-8b96-d735d539fd00" targetNamespace="http://schemas.microsoft.com/office/2006/metadata/properties" ma:root="true" ma:fieldsID="c0d0e37831773eb3d19dc174c854a570" ns2:_="">
    <xsd:import namespace="d34343af-28c4-4431-8b96-d735d539fd0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343af-28c4-4431-8b96-d735d539fd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E52031-732F-419C-B7BD-F922FCB163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74620A-8FFA-4927-A4C7-331DC13BD495}"/>
</file>

<file path=customXml/itemProps3.xml><?xml version="1.0" encoding="utf-8"?>
<ds:datastoreItem xmlns:ds="http://schemas.openxmlformats.org/officeDocument/2006/customXml" ds:itemID="{D9EDEA9D-70D3-421B-A1BF-F856CDD52124}">
  <ds:schemaRefs>
    <ds:schemaRef ds:uri="2c63548e-e22e-43cb-a415-9193d4d80a38"/>
    <ds:schemaRef ds:uri="3c76eea2-c21a-46e1-8f98-cfc2ba460d51"/>
    <ds:schemaRef ds:uri="96d886eb-95f6-47f3-bdfb-70dab5061c60"/>
    <ds:schemaRef ds:uri="9d2c9005-3129-4719-81ca-2fc8d806cf37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Office Theme</vt:lpstr>
      <vt:lpstr>Custom Design</vt:lpstr>
      <vt:lpstr>1_Custom Design</vt:lpstr>
      <vt:lpstr>2_Custom Design</vt:lpstr>
      <vt:lpstr>Doc. 1.2: Adoption of the Agenda and Methods of Work for the Online Session</vt:lpstr>
      <vt:lpstr>Justification and background</vt:lpstr>
      <vt:lpstr>Document Content</vt:lpstr>
      <vt:lpstr>PowerPoint Presentation</vt:lpstr>
      <vt:lpstr>Action Required from RA VI-19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WMO</dc:title>
  <dc:creator>Klara Josipovic</dc:creator>
  <cp:revision>51</cp:revision>
  <dcterms:created xsi:type="dcterms:W3CDTF">2024-04-23T12:25:23Z</dcterms:created>
  <dcterms:modified xsi:type="dcterms:W3CDTF">2024-10-14T15:16:09Z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0x0101003C8030F5DF43114192A5B004B8877C2F</vt:lpwstr>
  </property>
  <property fmtid="{D5CDD505-2E9C-101B-9397-08002B2CF9AE}" pid="3" name="_dlc_DocIdItemGuid">
    <vt:lpwstr>2128f1fd-ab8b-46cd-bcb3-530098bf7019</vt:lpwstr>
  </property>
  <property fmtid="{D5CDD505-2E9C-101B-9397-08002B2CF9AE}" pid="4" name="MediaServiceImageTags">
    <vt:lpwstr/>
  </property>
</Properties>
</file>